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14"/>
  </p:notesMasterIdLst>
  <p:sldIdLst>
    <p:sldId id="261" r:id="rId2"/>
    <p:sldId id="257" r:id="rId3"/>
    <p:sldId id="281" r:id="rId4"/>
    <p:sldId id="274" r:id="rId5"/>
    <p:sldId id="275" r:id="rId6"/>
    <p:sldId id="276" r:id="rId7"/>
    <p:sldId id="277" r:id="rId8"/>
    <p:sldId id="278" r:id="rId9"/>
    <p:sldId id="279" r:id="rId10"/>
    <p:sldId id="282" r:id="rId11"/>
    <p:sldId id="280" r:id="rId12"/>
    <p:sldId id="273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Дмитрий Лобцов" initials="ДЛ" lastIdx="1" clrIdx="0">
    <p:extLst>
      <p:ext uri="{19B8F6BF-5375-455C-9EA6-DF929625EA0E}">
        <p15:presenceInfo xmlns:p15="http://schemas.microsoft.com/office/powerpoint/2012/main" userId="f9fea2007cf9434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5294E-44A4-4139-9CC2-AD02B61CCAFB}" type="datetimeFigureOut">
              <a:rPr lang="ru-RU" smtClean="0"/>
              <a:t>06.05.2025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1D8AFE-A57A-4EE6-90AB-A27117932F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4172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53A1A3-72C4-4B2D-8113-2BAF00C847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B8D8C46-E4DC-4156-A7D0-09600EC8F9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E80149-766A-4AFB-B833-87B0E7DF6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5C4D2-F43E-436E-8328-14E4A86091C0}" type="datetime1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B7D1444-10B7-4701-959B-0A70E0DC6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920104-2BD1-4289-9AB4-B8AB322AC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4903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FDD4C4-DA10-4CB6-A8C7-51513334F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F4F095C-FE8B-47A0-A118-CB77434E13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BCE79B-C9F5-414A-8222-C50ADA7CF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7E9EC-B080-473F-A4F9-95DBB59005BA}" type="datetime1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1AEE08-6E3F-41E1-BA90-49437D681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6A95AB2-891E-4503-8D04-9C13EB7E5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4243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9DB3C5B-B49C-4EDF-B8C0-1F77937D11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6A1D008-4D4F-465D-B975-A66F5701A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512994-7CD2-4E02-B48E-4817BE035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E2FB4-8C1D-47D8-8DEB-4DE2572CB889}" type="datetime1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51C00D-12BE-48C5-A7ED-8D76F3A4E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86EB74-0CB3-44CC-8D78-B90ED9077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5868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break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824" y="1325880"/>
            <a:ext cx="10460736" cy="2286000"/>
          </a:xfrm>
        </p:spPr>
        <p:txBody>
          <a:bodyPr anchor="b">
            <a:noAutofit/>
          </a:bodyPr>
          <a:lstStyle>
            <a:lvl1pPr algn="ctr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ru-RU" noProof="0"/>
              <a:t>Образец заголовка</a:t>
            </a:r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7824" y="3749040"/>
            <a:ext cx="10460736" cy="2286000"/>
          </a:xfrm>
        </p:spPr>
        <p:txBody>
          <a:bodyPr>
            <a:noAutofit/>
          </a:bodyPr>
          <a:lstStyle>
            <a:lvl1pPr marL="0" indent="0" algn="ctr">
              <a:buNone/>
              <a:defRPr sz="32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noProof="0"/>
              <a:t>Образец подзаголовка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655775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56450"/>
            <a:ext cx="9912096" cy="2743200"/>
          </a:xfrm>
        </p:spPr>
        <p:txBody>
          <a:bodyPr anchor="b">
            <a:noAutofit/>
          </a:bodyPr>
          <a:lstStyle>
            <a:lvl1pPr algn="l">
              <a:defRPr sz="6600" b="1" i="0" cap="none" spc="-150" baseline="0">
                <a:solidFill>
                  <a:schemeClr val="accent2">
                    <a:lumMod val="25000"/>
                  </a:schemeClr>
                </a:solidFill>
                <a:latin typeface="+mj-lt"/>
              </a:defRPr>
            </a:lvl1pPr>
          </a:lstStyle>
          <a:p>
            <a:r>
              <a:rPr lang="ru-RU" noProof="0"/>
              <a:t>Образец заголовка</a:t>
            </a:r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75304" y="3110546"/>
            <a:ext cx="4114800" cy="27432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25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noProof="0"/>
              <a:t>Образец подзаголовка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163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38905F-C9ED-4138-A81C-FA9BE17EC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CF57E2-4C29-4B49-9C5C-976572556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1E0A04-26CF-440B-B55F-5BD512D2C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17F3C-984C-42B6-81D8-EF9B0F501486}" type="datetime1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80C739-1576-4C95-8589-DCD777D2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D75F5E-9FCC-43F0-AD1B-3436376FD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743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003E2F-1EED-48B5-B5D8-354FD0B78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556101C-F3D8-48F9-A690-D1F244833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54891E-4C69-467F-8FEF-E8F9201E0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1B6DA-BEBD-4F8F-BF39-E29A712BAE81}" type="datetime1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9DFBA8-A4F6-4E6C-A2DA-1A4D51C8B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B58A1F-D66C-4F73-92A3-E58BDA7B3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3028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CB5A74-1078-4B71-A457-190ED738C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54F227-EDA2-4D13-8997-B6E02A81A7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1CBB946-A1CD-4652-9C2A-C219248029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946812C-6733-4E8C-B8D2-BFDF648A5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D6BE9-52DD-41D9-B3A4-B8AC94E8AF2D}" type="datetime1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A851497-65C7-4351-939D-0AA303F2C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DCBCC3D-4C36-48A4-85C7-E7EC196D7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581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859A72-D3CF-4061-8C00-2305CFE4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D79284F-64F3-4F0F-B146-2BFC31ADD7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60B18F2-2A4B-429B-AF08-752C03682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B360063-380C-40C5-B59A-EDA261144E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6250856-B788-4FC2-B05E-BF41BA8FC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57D9703-6ED3-4DAF-88AC-C41643297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1F52B-253E-4BCF-8B02-987F903038AB}" type="datetime1">
              <a:rPr lang="ru-RU" smtClean="0"/>
              <a:t>06.05.2025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3E0B5C5-674B-4F24-B3A4-FE9FF29F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B3A06C1-50A6-4951-BEA5-CA48FE803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2703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04EE6F-99BE-4EAA-88B9-7E931A373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3F5492D-E1B8-43CF-BAE1-396EE198C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555B6-C5C3-43D4-858F-E13D1D013F2B}" type="datetime1">
              <a:rPr lang="ru-RU" smtClean="0"/>
              <a:t>06.05.2025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61D941D-2504-4442-8CA9-FFBB2F93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C2F484E-919C-4911-81BC-5FF44C95A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85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BEC942C-2B3A-4197-BEB1-EAF980C6C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C4DA9-F201-4F87-AF4E-0F008539A6F6}" type="datetime1">
              <a:rPr lang="ru-RU" smtClean="0"/>
              <a:t>06.05.2025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80541FE-E57B-4983-AE07-61E726F43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536B3F4-0F11-4704-B6C6-021A0294A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7167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460665-7FB9-4709-BF0B-4244D8EA8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F3B635-2D1C-4442-B368-6FCAEB2A1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6F7446B-B873-4A7F-B42C-AF165C70A4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6D91A6D-11C2-43D8-AA40-005C204AB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E864E-E3BA-4FBC-B5B5-88D7B584D166}" type="datetime1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457D6C6-0BBB-42F1-A138-6D3C98A42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4ABA188-9A6D-42EC-BFC9-5A5BBE7DA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3839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3F9302-A607-4A2C-938B-FD6B9FEE4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25012B1-09D6-4BED-9DE8-1A398D62CA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9C361D5-333B-48CB-AD1F-8C6B38FCE6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D4C6DA4-D760-48F0-B1FF-9E794C501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665AA8-9741-4A85-9A4F-71232B8FD77E}" type="datetime1">
              <a:rPr lang="ru-RU" smtClean="0"/>
              <a:t>06.05.2025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4982805-871E-426A-9D1F-D36DC307F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681240A-7890-4E06-B1FD-F8855AE4B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3180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4EA056-E80E-4C92-BE4E-96E9B9EB2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26AB4DF-BCB3-4674-B6EE-FE865979CB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4B8D7C2-9E2A-471B-AE3F-FDBA80FD1E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2CB1D-EFB9-4A56-8C13-64643EF61ECB}" type="datetime1">
              <a:rPr lang="ru-RU" smtClean="0"/>
              <a:t>06.05.2025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E65B70F-6C26-4F43-800D-E7949F2E98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CFC070-6F05-4FA0-BD62-5E5B0A8FF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E9570-077B-40E6-8DEE-322A83FB26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3904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29E871-6C88-48C6-93DC-4E7984378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909" y="573532"/>
            <a:ext cx="10277856" cy="1141717"/>
          </a:xfrm>
        </p:spPr>
        <p:txBody>
          <a:bodyPr>
            <a:normAutofit/>
          </a:bodyPr>
          <a:lstStyle/>
          <a:p>
            <a:r>
              <a:rPr lang="ru-RU" sz="6000" b="1" dirty="0">
                <a:solidFill>
                  <a:srgbClr val="000000"/>
                </a:solidFill>
                <a:effectLst/>
                <a:latin typeface="Montserrat" panose="00000500000000000000" pitchFamily="2" charset="-52"/>
                <a:ea typeface="Times New Roman" panose="02020603050405020304" pitchFamily="18" charset="0"/>
                <a:cs typeface="Arial" panose="020B0604020202020204" pitchFamily="34" charset="0"/>
              </a:rPr>
              <a:t>Voyago</a:t>
            </a:r>
            <a:endParaRPr lang="ru-RU" sz="6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83C7DF-E908-4072-A835-922C78334BCD}"/>
              </a:ext>
            </a:extLst>
          </p:cNvPr>
          <p:cNvSpPr txBox="1"/>
          <p:nvPr/>
        </p:nvSpPr>
        <p:spPr>
          <a:xfrm>
            <a:off x="971909" y="2009559"/>
            <a:ext cx="874960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rgbClr val="000000"/>
                </a:solidFill>
                <a:latin typeface="Montserrat" panose="00000500000000000000" pitchFamily="2" charset="-52"/>
                <a:cs typeface="Calibri Light" panose="020F0302020204030204" pitchFamily="34" charset="0"/>
              </a:rPr>
              <a:t>Аналитическая модель и пользовательские сценарии </a:t>
            </a:r>
            <a:r>
              <a:rPr lang="en-US" sz="3200" dirty="0">
                <a:solidFill>
                  <a:srgbClr val="000000"/>
                </a:solidFill>
                <a:latin typeface="Montserrat" panose="00000500000000000000" pitchFamily="2" charset="-52"/>
                <a:cs typeface="Calibri Light" panose="020F0302020204030204" pitchFamily="34" charset="0"/>
              </a:rPr>
              <a:t>MVP</a:t>
            </a:r>
            <a:endParaRPr lang="ru-RU" sz="3200" dirty="0">
              <a:latin typeface="Montserrat" panose="00000500000000000000" pitchFamily="2" charset="-52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35FD87-D82F-433E-BE54-7CB4C0DA277A}"/>
              </a:ext>
            </a:extLst>
          </p:cNvPr>
          <p:cNvSpPr txBox="1"/>
          <p:nvPr/>
        </p:nvSpPr>
        <p:spPr>
          <a:xfrm>
            <a:off x="971909" y="5699693"/>
            <a:ext cx="775234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rgbClr val="000000"/>
                </a:solidFill>
                <a:effectLst/>
                <a:latin typeface="Montserrat" panose="00000500000000000000" pitchFamily="2" charset="-52"/>
                <a:ea typeface="Times New Roman" panose="02020603050405020304" pitchFamily="18" charset="0"/>
                <a:cs typeface="Arial" panose="020B0604020202020204" pitchFamily="34" charset="0"/>
              </a:rPr>
              <a:t>Подготовила группа 3 команда 3</a:t>
            </a:r>
            <a:endParaRPr lang="ru-RU" sz="3200" dirty="0"/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0F83F742-8269-4903-AAD9-7B39AAE80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5783" y="6284468"/>
            <a:ext cx="2743200" cy="365125"/>
          </a:xfrm>
        </p:spPr>
        <p:txBody>
          <a:bodyPr/>
          <a:lstStyle/>
          <a:p>
            <a:fld id="{38BE9570-077B-40E6-8DEE-322A83FB2631}" type="slidenum">
              <a:rPr lang="ru-RU" sz="2800" smtClean="0">
                <a:solidFill>
                  <a:schemeClr val="tx1"/>
                </a:solidFill>
                <a:latin typeface="Montserrat" panose="00000500000000000000" pitchFamily="2" charset="-52"/>
              </a:rPr>
              <a:t>1</a:t>
            </a:fld>
            <a:endParaRPr lang="ru-RU" sz="2800" dirty="0">
              <a:solidFill>
                <a:schemeClr val="tx1"/>
              </a:solidFill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9725638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320D5-2B89-4982-99E7-B33AE85C7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279" y="185347"/>
            <a:ext cx="10973442" cy="1045143"/>
          </a:xfrm>
        </p:spPr>
        <p:txBody>
          <a:bodyPr/>
          <a:lstStyle/>
          <a:p>
            <a:r>
              <a:rPr lang="ru-RU" sz="5400" dirty="0">
                <a:solidFill>
                  <a:schemeClr val="tx1"/>
                </a:solidFill>
                <a:latin typeface="Montserrat" panose="00000500000000000000" pitchFamily="2" charset="-52"/>
              </a:rPr>
              <a:t>Тестирование</a:t>
            </a: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C5A4B107-922A-4343-96E0-D0998AB3FE03}"/>
              </a:ext>
            </a:extLst>
          </p:cNvPr>
          <p:cNvSpPr txBox="1">
            <a:spLocks/>
          </p:cNvSpPr>
          <p:nvPr/>
        </p:nvSpPr>
        <p:spPr>
          <a:xfrm>
            <a:off x="11610833" y="622731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BE9570-077B-40E6-8DEE-322A83FB2631}" type="slidenum">
              <a:rPr lang="ru-RU" sz="2800" smtClean="0">
                <a:latin typeface="Montserrat" panose="00000500000000000000" pitchFamily="2" charset="-52"/>
              </a:rPr>
              <a:pPr/>
              <a:t>10</a:t>
            </a:fld>
            <a:endParaRPr lang="ru-RU" sz="2800" dirty="0">
              <a:latin typeface="Montserrat" panose="00000500000000000000" pitchFamily="2" charset="-5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B23AB1-3929-40FB-BF81-D1484557664E}"/>
              </a:ext>
            </a:extLst>
          </p:cNvPr>
          <p:cNvSpPr txBox="1"/>
          <p:nvPr/>
        </p:nvSpPr>
        <p:spPr>
          <a:xfrm>
            <a:off x="689810" y="1677360"/>
            <a:ext cx="9821263" cy="1312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800" dirty="0">
                <a:latin typeface="Montserrat" pitchFamily="2" charset="-52"/>
              </a:rPr>
              <a:t>Выявлено багов</a:t>
            </a:r>
            <a:r>
              <a:rPr lang="en-US" sz="2800" dirty="0">
                <a:latin typeface="Montserrat" pitchFamily="2" charset="-52"/>
              </a:rPr>
              <a:t>:</a:t>
            </a:r>
            <a:r>
              <a:rPr lang="ru-RU" sz="2800" dirty="0">
                <a:latin typeface="Montserrat" pitchFamily="2" charset="-52"/>
              </a:rPr>
              <a:t> 9</a:t>
            </a:r>
            <a:r>
              <a:rPr lang="en-US" sz="2800" dirty="0">
                <a:latin typeface="Montserrat" pitchFamily="2" charset="-52"/>
              </a:rPr>
              <a:t> </a:t>
            </a:r>
            <a:endParaRPr lang="ru-RU" sz="2800" dirty="0">
              <a:latin typeface="Montserrat" pitchFamily="2" charset="-52"/>
            </a:endParaRPr>
          </a:p>
          <a:p>
            <a:pPr algn="l">
              <a:lnSpc>
                <a:spcPct val="150000"/>
              </a:lnSpc>
            </a:pPr>
            <a:endParaRPr lang="en-US" sz="2800" dirty="0">
              <a:latin typeface="Montserrat" pitchFamily="2" charset="-5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39879A-1152-443E-92F2-D883F51BA21F}"/>
              </a:ext>
            </a:extLst>
          </p:cNvPr>
          <p:cNvSpPr txBox="1"/>
          <p:nvPr/>
        </p:nvSpPr>
        <p:spPr>
          <a:xfrm>
            <a:off x="689810" y="3310567"/>
            <a:ext cx="7734215" cy="665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800" dirty="0">
                <a:latin typeface="Montserrat" pitchFamily="2" charset="-52"/>
              </a:rPr>
              <a:t>Исправлено</a:t>
            </a:r>
            <a:r>
              <a:rPr lang="en-US" sz="2800" dirty="0">
                <a:latin typeface="Montserrat" pitchFamily="2" charset="-52"/>
              </a:rPr>
              <a:t>:</a:t>
            </a:r>
            <a:r>
              <a:rPr lang="ru-RU" sz="2800" dirty="0">
                <a:latin typeface="Montserrat" pitchFamily="2" charset="-52"/>
              </a:rPr>
              <a:t> 3  </a:t>
            </a:r>
            <a:r>
              <a:rPr lang="en-US" sz="2800" dirty="0">
                <a:latin typeface="Montserrat" pitchFamily="2" charset="-52"/>
              </a:rPr>
              <a:t> </a:t>
            </a:r>
            <a:endParaRPr lang="ru-RU" sz="2800" dirty="0">
              <a:latin typeface="Montserrat" pitchFamily="2" charset="-5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CEB73A-8609-4497-80B9-EE1CEA45E548}"/>
              </a:ext>
            </a:extLst>
          </p:cNvPr>
          <p:cNvSpPr txBox="1"/>
          <p:nvPr/>
        </p:nvSpPr>
        <p:spPr>
          <a:xfrm>
            <a:off x="689810" y="4963267"/>
            <a:ext cx="6517186" cy="665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800" dirty="0">
                <a:latin typeface="Montserrat" pitchFamily="2" charset="-52"/>
              </a:rPr>
              <a:t>Осталось</a:t>
            </a:r>
            <a:r>
              <a:rPr lang="en-US" sz="2800" dirty="0">
                <a:latin typeface="Montserrat" pitchFamily="2" charset="-52"/>
              </a:rPr>
              <a:t>:</a:t>
            </a:r>
            <a:r>
              <a:rPr lang="ru-RU" sz="2800" dirty="0">
                <a:latin typeface="Montserrat" pitchFamily="2" charset="-52"/>
              </a:rPr>
              <a:t> 6</a:t>
            </a:r>
            <a:r>
              <a:rPr lang="en-US" sz="2800" dirty="0">
                <a:latin typeface="Montserrat" pitchFamily="2" charset="-52"/>
              </a:rPr>
              <a:t> </a:t>
            </a:r>
            <a:endParaRPr lang="ru-RU" sz="2800" dirty="0">
              <a:latin typeface="Montserrat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855257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320D5-2B89-4982-99E7-B33AE85C7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279" y="185347"/>
            <a:ext cx="10973442" cy="1045143"/>
          </a:xfrm>
        </p:spPr>
        <p:txBody>
          <a:bodyPr/>
          <a:lstStyle/>
          <a:p>
            <a:r>
              <a:rPr lang="ru-RU" sz="5400" dirty="0">
                <a:solidFill>
                  <a:schemeClr val="tx1"/>
                </a:solidFill>
                <a:latin typeface="Montserrat" panose="00000500000000000000" pitchFamily="2" charset="-52"/>
              </a:rPr>
              <a:t>Следующие этапы развития</a:t>
            </a: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C5A4B107-922A-4343-96E0-D0998AB3FE03}"/>
              </a:ext>
            </a:extLst>
          </p:cNvPr>
          <p:cNvSpPr txBox="1">
            <a:spLocks/>
          </p:cNvSpPr>
          <p:nvPr/>
        </p:nvSpPr>
        <p:spPr>
          <a:xfrm>
            <a:off x="11610833" y="622731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BE9570-077B-40E6-8DEE-322A83FB2631}" type="slidenum">
              <a:rPr lang="ru-RU" sz="2800" smtClean="0">
                <a:latin typeface="Montserrat" panose="00000500000000000000" pitchFamily="2" charset="-52"/>
              </a:rPr>
              <a:pPr/>
              <a:t>11</a:t>
            </a:fld>
            <a:endParaRPr lang="ru-RU" sz="2800" dirty="0">
              <a:latin typeface="Montserrat" panose="00000500000000000000" pitchFamily="2" charset="-5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D88E82-2A05-4369-8F79-CAB08D1D9F5D}"/>
              </a:ext>
            </a:extLst>
          </p:cNvPr>
          <p:cNvSpPr txBox="1"/>
          <p:nvPr/>
        </p:nvSpPr>
        <p:spPr>
          <a:xfrm>
            <a:off x="433136" y="1970449"/>
            <a:ext cx="10812379" cy="32511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Подключение «Премиум» подписки</a:t>
            </a: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Админ-панель</a:t>
            </a: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Фильтрация маршрутов</a:t>
            </a: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Интеграция с ИИ</a:t>
            </a: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Отображение кафе и ресторанов</a:t>
            </a:r>
          </a:p>
        </p:txBody>
      </p:sp>
    </p:spTree>
    <p:extLst>
      <p:ext uri="{BB962C8B-B14F-4D97-AF65-F5344CB8AC3E}">
        <p14:creationId xmlns:p14="http://schemas.microsoft.com/office/powerpoint/2010/main" val="3504389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A11B5E-CA7B-4433-B5C4-AF086956F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84404" y="-165140"/>
            <a:ext cx="11388932" cy="1420029"/>
          </a:xfrm>
        </p:spPr>
        <p:txBody>
          <a:bodyPr/>
          <a:lstStyle/>
          <a:p>
            <a:pPr algn="ctr"/>
            <a:r>
              <a:rPr lang="en-US" sz="5400" dirty="0">
                <a:solidFill>
                  <a:schemeClr val="tx1"/>
                </a:solidFill>
                <a:latin typeface="Montserrat" panose="00000500000000000000" pitchFamily="2" charset="-52"/>
              </a:rPr>
              <a:t>Voyago</a:t>
            </a:r>
            <a:endParaRPr lang="ru-RU" sz="5400" dirty="0">
              <a:solidFill>
                <a:schemeClr val="tx1"/>
              </a:solidFill>
              <a:latin typeface="Montserrat" panose="00000500000000000000" pitchFamily="2" charset="-52"/>
            </a:endParaRPr>
          </a:p>
        </p:txBody>
      </p:sp>
      <p:sp>
        <p:nvSpPr>
          <p:cNvPr id="3" name="Номер слайда 7">
            <a:extLst>
              <a:ext uri="{FF2B5EF4-FFF2-40B4-BE49-F238E27FC236}">
                <a16:creationId xmlns:a16="http://schemas.microsoft.com/office/drawing/2014/main" id="{A1CB0115-9F72-4C44-B0A3-1C5A2B966706}"/>
              </a:ext>
            </a:extLst>
          </p:cNvPr>
          <p:cNvSpPr txBox="1">
            <a:spLocks/>
          </p:cNvSpPr>
          <p:nvPr/>
        </p:nvSpPr>
        <p:spPr>
          <a:xfrm>
            <a:off x="11555496" y="6298983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BE9570-077B-40E6-8DEE-322A83FB2631}" type="slidenum">
              <a:rPr lang="ru-RU" sz="2800" smtClean="0">
                <a:latin typeface="Montserrat" panose="00000500000000000000" pitchFamily="2" charset="-52"/>
              </a:rPr>
              <a:pPr/>
              <a:t>12</a:t>
            </a:fld>
            <a:endParaRPr lang="ru-RU" sz="2800" dirty="0">
              <a:latin typeface="Montserrat" panose="00000500000000000000" pitchFamily="2" charset="-52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86E9DB5-1EE9-43D7-A997-E33FAE268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386" y="1254889"/>
            <a:ext cx="4896793" cy="48967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DE9F3B-7ACB-4CEA-A77C-52423C20A0FE}"/>
              </a:ext>
            </a:extLst>
          </p:cNvPr>
          <p:cNvSpPr txBox="1"/>
          <p:nvPr/>
        </p:nvSpPr>
        <p:spPr>
          <a:xfrm>
            <a:off x="312821" y="1520755"/>
            <a:ext cx="810928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rgbClr val="000000"/>
                </a:solidFill>
                <a:effectLst/>
                <a:latin typeface="Montserrat" panose="00000500000000000000" pitchFamily="2" charset="-52"/>
                <a:ea typeface="Times New Roman" panose="02020603050405020304" pitchFamily="18" charset="0"/>
                <a:cs typeface="Calibri Light" panose="020F0302020204030204" pitchFamily="34" charset="0"/>
              </a:rPr>
              <a:t>Мобильное приложение для оптимального планирования пешего маршрута по достопримечательностям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490995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320D5-2B89-4982-99E7-B33AE85C7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5632" y="242913"/>
            <a:ext cx="10460736" cy="1045143"/>
          </a:xfrm>
        </p:spPr>
        <p:txBody>
          <a:bodyPr/>
          <a:lstStyle/>
          <a:p>
            <a:r>
              <a:rPr lang="ru-RU" sz="5400" b="1" dirty="0">
                <a:solidFill>
                  <a:schemeClr val="tx1"/>
                </a:solidFill>
                <a:latin typeface="Montserrat" pitchFamily="2" charset="-52"/>
              </a:rPr>
              <a:t>Команда разработчиков</a:t>
            </a:r>
            <a:endParaRPr lang="ru-RU" sz="54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6485BD-568F-4FD8-8A26-CCAF04E03915}"/>
              </a:ext>
            </a:extLst>
          </p:cNvPr>
          <p:cNvSpPr txBox="1"/>
          <p:nvPr/>
        </p:nvSpPr>
        <p:spPr>
          <a:xfrm>
            <a:off x="513989" y="1826070"/>
            <a:ext cx="1081237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en-US" sz="2800" dirty="0">
                <a:latin typeface="Montserrat" pitchFamily="2" charset="-52"/>
              </a:rPr>
              <a:t> </a:t>
            </a:r>
            <a:r>
              <a:rPr lang="ru-RU" sz="2800" dirty="0">
                <a:latin typeface="Montserrat" pitchFamily="2" charset="-52"/>
              </a:rPr>
              <a:t>Лобцов Дмитрий – </a:t>
            </a:r>
            <a:r>
              <a:rPr lang="en-US" sz="2800" dirty="0">
                <a:latin typeface="Montserrat" pitchFamily="2" charset="-52"/>
              </a:rPr>
              <a:t>Team lead &amp; Project Manager</a:t>
            </a:r>
            <a:endParaRPr lang="ru-RU" sz="2800" dirty="0">
              <a:latin typeface="Montserrat" pitchFamily="2" charset="-52"/>
            </a:endParaRP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en-US" sz="2800" dirty="0">
                <a:latin typeface="Montserrat" pitchFamily="2" charset="-52"/>
              </a:rPr>
              <a:t> </a:t>
            </a:r>
            <a:r>
              <a:rPr lang="ru-RU" sz="2800" dirty="0">
                <a:latin typeface="Montserrat" pitchFamily="2" charset="-52"/>
              </a:rPr>
              <a:t>Акельева Ульяна </a:t>
            </a:r>
            <a:r>
              <a:rPr lang="en-US" sz="2800" dirty="0">
                <a:latin typeface="Montserrat" pitchFamily="2" charset="-52"/>
              </a:rPr>
              <a:t>– Designer</a:t>
            </a:r>
            <a:r>
              <a:rPr lang="ru-RU" sz="2800" dirty="0">
                <a:latin typeface="Montserrat" pitchFamily="2" charset="-52"/>
              </a:rPr>
              <a:t> </a:t>
            </a:r>
            <a:r>
              <a:rPr lang="en-US" sz="2800" dirty="0">
                <a:latin typeface="Montserrat" pitchFamily="2" charset="-52"/>
              </a:rPr>
              <a:t>&amp; Frontend developer</a:t>
            </a:r>
            <a:endParaRPr lang="ru-RU" sz="2800" dirty="0">
              <a:latin typeface="Montserrat" pitchFamily="2" charset="-52"/>
            </a:endParaRP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Нагорный Арсений </a:t>
            </a:r>
            <a:r>
              <a:rPr lang="en-US" sz="2800" dirty="0">
                <a:latin typeface="Montserrat" pitchFamily="2" charset="-52"/>
              </a:rPr>
              <a:t>– DevOps engineer</a:t>
            </a: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en-US" sz="2800" dirty="0">
                <a:latin typeface="Montserrat" pitchFamily="2" charset="-52"/>
              </a:rPr>
              <a:t> </a:t>
            </a:r>
            <a:r>
              <a:rPr lang="ru-RU" sz="2800" dirty="0">
                <a:latin typeface="Montserrat" pitchFamily="2" charset="-52"/>
              </a:rPr>
              <a:t>Киселев Антон </a:t>
            </a:r>
            <a:r>
              <a:rPr lang="en-US" sz="2800" dirty="0">
                <a:latin typeface="Montserrat" pitchFamily="2" charset="-52"/>
              </a:rPr>
              <a:t>–</a:t>
            </a:r>
            <a:r>
              <a:rPr lang="ru-RU" sz="2800" dirty="0">
                <a:latin typeface="Montserrat" pitchFamily="2" charset="-52"/>
              </a:rPr>
              <a:t> </a:t>
            </a:r>
            <a:r>
              <a:rPr lang="en-US" sz="2800" dirty="0">
                <a:latin typeface="Montserrat" pitchFamily="2" charset="-52"/>
              </a:rPr>
              <a:t>Backend developer</a:t>
            </a: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en-US" sz="2800" dirty="0">
                <a:latin typeface="Montserrat" pitchFamily="2" charset="-52"/>
              </a:rPr>
              <a:t> </a:t>
            </a:r>
            <a:r>
              <a:rPr lang="ru-RU" sz="2800" dirty="0">
                <a:latin typeface="Montserrat" pitchFamily="2" charset="-52"/>
              </a:rPr>
              <a:t>Мосалов Артем </a:t>
            </a:r>
            <a:r>
              <a:rPr lang="en-US" sz="2800" dirty="0">
                <a:latin typeface="Montserrat" pitchFamily="2" charset="-52"/>
              </a:rPr>
              <a:t>–</a:t>
            </a:r>
            <a:r>
              <a:rPr lang="ru-RU" sz="2800" dirty="0">
                <a:latin typeface="Montserrat" pitchFamily="2" charset="-52"/>
              </a:rPr>
              <a:t> </a:t>
            </a:r>
            <a:r>
              <a:rPr lang="en-US" sz="2800" dirty="0">
                <a:latin typeface="Montserrat" pitchFamily="2" charset="-52"/>
              </a:rPr>
              <a:t>Analyst, QA</a:t>
            </a:r>
            <a:endParaRPr lang="ru-RU" sz="2800" dirty="0">
              <a:latin typeface="Montserrat" pitchFamily="2" charset="-52"/>
            </a:endParaRP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en-US" sz="2800" dirty="0">
                <a:latin typeface="Montserrat" pitchFamily="2" charset="-52"/>
              </a:rPr>
              <a:t> </a:t>
            </a:r>
            <a:r>
              <a:rPr lang="ru-RU" sz="2800" dirty="0">
                <a:latin typeface="Montserrat" pitchFamily="2" charset="-52"/>
              </a:rPr>
              <a:t>Майкл Манассех - </a:t>
            </a:r>
            <a:r>
              <a:rPr lang="en-US" sz="2800" dirty="0">
                <a:latin typeface="Montserrat" pitchFamily="2" charset="-52"/>
              </a:rPr>
              <a:t>QA</a:t>
            </a: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C5A4B107-922A-4343-96E0-D0998AB3FE03}"/>
              </a:ext>
            </a:extLst>
          </p:cNvPr>
          <p:cNvSpPr txBox="1">
            <a:spLocks/>
          </p:cNvSpPr>
          <p:nvPr/>
        </p:nvSpPr>
        <p:spPr>
          <a:xfrm>
            <a:off x="11610833" y="622731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BE9570-077B-40E6-8DEE-322A83FB2631}" type="slidenum">
              <a:rPr lang="ru-RU" sz="2800" smtClean="0">
                <a:latin typeface="Montserrat" panose="00000500000000000000" pitchFamily="2" charset="-52"/>
              </a:rPr>
              <a:pPr/>
              <a:t>2</a:t>
            </a:fld>
            <a:endParaRPr lang="ru-RU" sz="28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549734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320D5-2B89-4982-99E7-B33AE85C7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5632" y="0"/>
            <a:ext cx="10460736" cy="897178"/>
          </a:xfrm>
        </p:spPr>
        <p:txBody>
          <a:bodyPr/>
          <a:lstStyle/>
          <a:p>
            <a:r>
              <a:rPr lang="ru-RU" sz="5400" b="1" dirty="0">
                <a:solidFill>
                  <a:schemeClr val="tx1"/>
                </a:solidFill>
                <a:latin typeface="Montserrat" pitchFamily="2" charset="-52"/>
              </a:rPr>
              <a:t>Архитектура</a:t>
            </a:r>
            <a:endParaRPr lang="ru-RU" sz="5400" dirty="0">
              <a:solidFill>
                <a:schemeClr val="tx1"/>
              </a:solidFill>
            </a:endParaRP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C5A4B107-922A-4343-96E0-D0998AB3FE03}"/>
              </a:ext>
            </a:extLst>
          </p:cNvPr>
          <p:cNvSpPr txBox="1">
            <a:spLocks/>
          </p:cNvSpPr>
          <p:nvPr/>
        </p:nvSpPr>
        <p:spPr>
          <a:xfrm>
            <a:off x="11610833" y="622731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BE9570-077B-40E6-8DEE-322A83FB2631}" type="slidenum">
              <a:rPr lang="ru-RU" sz="2800" smtClean="0">
                <a:latin typeface="Montserrat" panose="00000500000000000000" pitchFamily="2" charset="-52"/>
              </a:rPr>
              <a:pPr/>
              <a:t>3</a:t>
            </a:fld>
            <a:endParaRPr lang="ru-RU" sz="2800" dirty="0">
              <a:latin typeface="Montserrat" panose="00000500000000000000" pitchFamily="2" charset="-52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2AF44CD-1DDD-42D0-B893-D615FB973A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90" t="2377" r="2527" b="4131"/>
          <a:stretch/>
        </p:blipFill>
        <p:spPr>
          <a:xfrm>
            <a:off x="1220709" y="971125"/>
            <a:ext cx="9750581" cy="562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136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320D5-2B89-4982-99E7-B33AE85C7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6795" y="740217"/>
            <a:ext cx="9818410" cy="1045143"/>
          </a:xfrm>
        </p:spPr>
        <p:txBody>
          <a:bodyPr/>
          <a:lstStyle/>
          <a:p>
            <a:r>
              <a:rPr lang="ru-RU" sz="5400" dirty="0">
                <a:solidFill>
                  <a:schemeClr val="tx1"/>
                </a:solidFill>
                <a:latin typeface="Montserrat" panose="00000500000000000000" pitchFamily="2" charset="-52"/>
              </a:rPr>
              <a:t>Был реализован следующий функционал</a:t>
            </a: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C5A4B107-922A-4343-96E0-D0998AB3FE03}"/>
              </a:ext>
            </a:extLst>
          </p:cNvPr>
          <p:cNvSpPr txBox="1">
            <a:spLocks/>
          </p:cNvSpPr>
          <p:nvPr/>
        </p:nvSpPr>
        <p:spPr>
          <a:xfrm>
            <a:off x="11610833" y="622731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BE9570-077B-40E6-8DEE-322A83FB2631}" type="slidenum">
              <a:rPr lang="ru-RU" sz="2800" smtClean="0">
                <a:latin typeface="Montserrat" panose="00000500000000000000" pitchFamily="2" charset="-52"/>
              </a:rPr>
              <a:pPr/>
              <a:t>4</a:t>
            </a:fld>
            <a:endParaRPr lang="ru-RU" sz="2800" dirty="0">
              <a:latin typeface="Montserrat" panose="00000500000000000000" pitchFamily="2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6048CF-5930-4ED8-971E-D212C95293AE}"/>
              </a:ext>
            </a:extLst>
          </p:cNvPr>
          <p:cNvSpPr txBox="1"/>
          <p:nvPr/>
        </p:nvSpPr>
        <p:spPr>
          <a:xfrm>
            <a:off x="545431" y="2195038"/>
            <a:ext cx="10812379" cy="32511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Регистрация/Авторизация</a:t>
            </a: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Профиль пользователя</a:t>
            </a: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Создание и редактирование маршрутов</a:t>
            </a: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Интерактивная карта</a:t>
            </a: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Прохождение и оценивание маршрутов </a:t>
            </a:r>
          </a:p>
        </p:txBody>
      </p:sp>
    </p:spTree>
    <p:extLst>
      <p:ext uri="{BB962C8B-B14F-4D97-AF65-F5344CB8AC3E}">
        <p14:creationId xmlns:p14="http://schemas.microsoft.com/office/powerpoint/2010/main" val="2776197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320D5-2B89-4982-99E7-B33AE85C7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8963" y="265557"/>
            <a:ext cx="11214073" cy="1045143"/>
          </a:xfrm>
        </p:spPr>
        <p:txBody>
          <a:bodyPr/>
          <a:lstStyle/>
          <a:p>
            <a:r>
              <a:rPr lang="ru-RU" sz="5400" dirty="0">
                <a:solidFill>
                  <a:schemeClr val="tx1"/>
                </a:solidFill>
                <a:latin typeface="Montserrat" panose="00000500000000000000" pitchFamily="2" charset="-52"/>
              </a:rPr>
              <a:t>Группы пользователей</a:t>
            </a: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C5A4B107-922A-4343-96E0-D0998AB3FE03}"/>
              </a:ext>
            </a:extLst>
          </p:cNvPr>
          <p:cNvSpPr txBox="1">
            <a:spLocks/>
          </p:cNvSpPr>
          <p:nvPr/>
        </p:nvSpPr>
        <p:spPr>
          <a:xfrm>
            <a:off x="11610833" y="622731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BE9570-077B-40E6-8DEE-322A83FB2631}" type="slidenum">
              <a:rPr lang="ru-RU" sz="2800" smtClean="0">
                <a:latin typeface="Montserrat" panose="00000500000000000000" pitchFamily="2" charset="-52"/>
              </a:rPr>
              <a:pPr/>
              <a:t>5</a:t>
            </a:fld>
            <a:endParaRPr lang="ru-RU" sz="2800" dirty="0">
              <a:latin typeface="Montserrat" panose="00000500000000000000" pitchFamily="2" charset="-5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89FE60-5F38-440C-899D-21115E6761E6}"/>
              </a:ext>
            </a:extLst>
          </p:cNvPr>
          <p:cNvSpPr txBox="1"/>
          <p:nvPr/>
        </p:nvSpPr>
        <p:spPr>
          <a:xfrm>
            <a:off x="513989" y="1826070"/>
            <a:ext cx="10812379" cy="1312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en-US" sz="2800" dirty="0">
                <a:latin typeface="Montserrat" pitchFamily="2" charset="-52"/>
              </a:rPr>
              <a:t> </a:t>
            </a:r>
            <a:r>
              <a:rPr lang="ru-RU" sz="2800" dirty="0">
                <a:latin typeface="Montserrat" pitchFamily="2" charset="-52"/>
              </a:rPr>
              <a:t>Неавторизованный пользователь</a:t>
            </a:r>
          </a:p>
          <a:p>
            <a:pPr marL="342900" indent="-342900" algn="l">
              <a:lnSpc>
                <a:spcPct val="150000"/>
              </a:lnSpc>
              <a:buFontTx/>
              <a:buChar char="—"/>
            </a:pPr>
            <a:r>
              <a:rPr lang="ru-RU" sz="2800" dirty="0">
                <a:latin typeface="Montserrat" pitchFamily="2" charset="-52"/>
              </a:rPr>
              <a:t> Авторизованный пользователь</a:t>
            </a:r>
            <a:endParaRPr lang="en-US" sz="2800" dirty="0">
              <a:latin typeface="Montserrat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626714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320D5-2B89-4982-99E7-B33AE85C7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279" y="45859"/>
            <a:ext cx="10973442" cy="1045143"/>
          </a:xfrm>
        </p:spPr>
        <p:txBody>
          <a:bodyPr/>
          <a:lstStyle/>
          <a:p>
            <a:r>
              <a:rPr lang="ru-RU" sz="5400" dirty="0">
                <a:solidFill>
                  <a:schemeClr val="tx1"/>
                </a:solidFill>
                <a:latin typeface="Montserrat" panose="00000500000000000000" pitchFamily="2" charset="-52"/>
              </a:rPr>
              <a:t>Пользовательские сценарии</a:t>
            </a: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C5A4B107-922A-4343-96E0-D0998AB3FE03}"/>
              </a:ext>
            </a:extLst>
          </p:cNvPr>
          <p:cNvSpPr txBox="1">
            <a:spLocks/>
          </p:cNvSpPr>
          <p:nvPr/>
        </p:nvSpPr>
        <p:spPr>
          <a:xfrm>
            <a:off x="11610833" y="622731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BE9570-077B-40E6-8DEE-322A83FB2631}" type="slidenum">
              <a:rPr lang="ru-RU" sz="2800" smtClean="0">
                <a:latin typeface="Montserrat" panose="00000500000000000000" pitchFamily="2" charset="-52"/>
              </a:rPr>
              <a:pPr/>
              <a:t>6</a:t>
            </a:fld>
            <a:endParaRPr lang="ru-RU" sz="2800" dirty="0">
              <a:latin typeface="Montserrat" panose="00000500000000000000" pitchFamily="2" charset="-5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032E0A-99D3-40CF-8B0F-5431C8BC9C9C}"/>
              </a:ext>
            </a:extLst>
          </p:cNvPr>
          <p:cNvSpPr txBox="1"/>
          <p:nvPr/>
        </p:nvSpPr>
        <p:spPr>
          <a:xfrm>
            <a:off x="609279" y="1230490"/>
            <a:ext cx="10812379" cy="1312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800" dirty="0">
                <a:latin typeface="Montserrat" pitchFamily="2" charset="-52"/>
              </a:rPr>
              <a:t>Неавторизованный пользователь</a:t>
            </a:r>
          </a:p>
          <a:p>
            <a:pPr algn="l">
              <a:lnSpc>
                <a:spcPct val="150000"/>
              </a:lnSpc>
            </a:pPr>
            <a:endParaRPr lang="en-US" sz="2800" dirty="0">
              <a:latin typeface="Montserrat" pitchFamily="2" charset="-5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CFD131-C409-454D-9E9D-9EE3C2910142}"/>
              </a:ext>
            </a:extLst>
          </p:cNvPr>
          <p:cNvSpPr txBox="1"/>
          <p:nvPr/>
        </p:nvSpPr>
        <p:spPr>
          <a:xfrm>
            <a:off x="1379621" y="3120160"/>
            <a:ext cx="10812379" cy="1496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3600" dirty="0">
                <a:latin typeface="Montserrat" pitchFamily="2" charset="-52"/>
              </a:rPr>
              <a:t>Регистрация и вход</a:t>
            </a:r>
          </a:p>
          <a:p>
            <a:pPr algn="l">
              <a:lnSpc>
                <a:spcPct val="150000"/>
              </a:lnSpc>
            </a:pPr>
            <a:endParaRPr lang="en-US" sz="2800" dirty="0">
              <a:latin typeface="Montserrat" pitchFamily="2" charset="-52"/>
            </a:endParaRPr>
          </a:p>
        </p:txBody>
      </p:sp>
      <p:pic>
        <p:nvPicPr>
          <p:cNvPr id="7" name="2025-04-29 21-45-14 (online-video-cutter.com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E5026591-B97E-4027-9D2E-6EE6F98C5B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779" t="1747" r="2102" b="841"/>
          <a:stretch/>
        </p:blipFill>
        <p:spPr>
          <a:xfrm>
            <a:off x="7967049" y="1321806"/>
            <a:ext cx="2417276" cy="515750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B78E842-1F56-4E83-8335-D4FD2316FD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3652" y="1179478"/>
            <a:ext cx="2584070" cy="544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57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320D5-2B89-4982-99E7-B33AE85C7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279" y="32947"/>
            <a:ext cx="10973442" cy="1045143"/>
          </a:xfrm>
        </p:spPr>
        <p:txBody>
          <a:bodyPr/>
          <a:lstStyle/>
          <a:p>
            <a:r>
              <a:rPr lang="ru-RU" sz="5400" dirty="0">
                <a:solidFill>
                  <a:schemeClr val="tx1"/>
                </a:solidFill>
                <a:latin typeface="Montserrat" panose="00000500000000000000" pitchFamily="2" charset="-52"/>
              </a:rPr>
              <a:t>Пользовательские сценарии</a:t>
            </a: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C5A4B107-922A-4343-96E0-D0998AB3FE03}"/>
              </a:ext>
            </a:extLst>
          </p:cNvPr>
          <p:cNvSpPr txBox="1">
            <a:spLocks/>
          </p:cNvSpPr>
          <p:nvPr/>
        </p:nvSpPr>
        <p:spPr>
          <a:xfrm>
            <a:off x="11610833" y="622731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BE9570-077B-40E6-8DEE-322A83FB2631}" type="slidenum">
              <a:rPr lang="ru-RU" sz="2800" smtClean="0">
                <a:latin typeface="Montserrat" panose="00000500000000000000" pitchFamily="2" charset="-52"/>
              </a:rPr>
              <a:pPr/>
              <a:t>7</a:t>
            </a:fld>
            <a:endParaRPr lang="ru-RU" sz="2800" dirty="0">
              <a:latin typeface="Montserrat" panose="00000500000000000000" pitchFamily="2" charset="-5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B23AB1-3929-40FB-BF81-D1484557664E}"/>
              </a:ext>
            </a:extLst>
          </p:cNvPr>
          <p:cNvSpPr txBox="1"/>
          <p:nvPr/>
        </p:nvSpPr>
        <p:spPr>
          <a:xfrm>
            <a:off x="609279" y="1230490"/>
            <a:ext cx="10812379" cy="1312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800" dirty="0">
                <a:latin typeface="Montserrat" pitchFamily="2" charset="-52"/>
              </a:rPr>
              <a:t>Авторизованный пользователь</a:t>
            </a:r>
          </a:p>
          <a:p>
            <a:pPr algn="l">
              <a:lnSpc>
                <a:spcPct val="150000"/>
              </a:lnSpc>
            </a:pPr>
            <a:endParaRPr lang="en-US" sz="2800" dirty="0">
              <a:latin typeface="Montserrat" pitchFamily="2" charset="-5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A42816-C428-47E8-8EC1-BEF19900A108}"/>
              </a:ext>
            </a:extLst>
          </p:cNvPr>
          <p:cNvSpPr txBox="1"/>
          <p:nvPr/>
        </p:nvSpPr>
        <p:spPr>
          <a:xfrm>
            <a:off x="769700" y="2847444"/>
            <a:ext cx="5967663" cy="2327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3600" dirty="0">
                <a:latin typeface="Montserrat" pitchFamily="2" charset="-52"/>
              </a:rPr>
              <a:t>Просмотр и изменение профиля</a:t>
            </a:r>
          </a:p>
          <a:p>
            <a:pPr algn="l">
              <a:lnSpc>
                <a:spcPct val="150000"/>
              </a:lnSpc>
            </a:pPr>
            <a:endParaRPr lang="en-US" sz="2800" dirty="0">
              <a:latin typeface="Montserrat" pitchFamily="2" charset="-52"/>
            </a:endParaRPr>
          </a:p>
        </p:txBody>
      </p:sp>
      <p:pic>
        <p:nvPicPr>
          <p:cNvPr id="3" name="2025-04-29 21-45-14 (online-video-cutter.com) (online-video-cutter.com) (1)">
            <a:hlinkClick r:id="" action="ppaction://media"/>
            <a:extLst>
              <a:ext uri="{FF2B5EF4-FFF2-40B4-BE49-F238E27FC236}">
                <a16:creationId xmlns:a16="http://schemas.microsoft.com/office/drawing/2014/main" id="{CB73E375-5F5C-4073-8F83-5079E6A3E8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945" t="1407" r="1526" b="-5485"/>
          <a:stretch/>
        </p:blipFill>
        <p:spPr>
          <a:xfrm>
            <a:off x="7978842" y="1335386"/>
            <a:ext cx="2432936" cy="552261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DE70F61-2676-40B8-8693-6D2604C632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893" y="1223210"/>
            <a:ext cx="2618833" cy="5449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2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320D5-2B89-4982-99E7-B33AE85C7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279" y="10957"/>
            <a:ext cx="10973442" cy="1045143"/>
          </a:xfrm>
        </p:spPr>
        <p:txBody>
          <a:bodyPr/>
          <a:lstStyle/>
          <a:p>
            <a:r>
              <a:rPr lang="ru-RU" sz="5400" dirty="0">
                <a:solidFill>
                  <a:schemeClr val="tx1"/>
                </a:solidFill>
                <a:latin typeface="Montserrat" panose="00000500000000000000" pitchFamily="2" charset="-52"/>
              </a:rPr>
              <a:t>Пользовательские сценарии</a:t>
            </a: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C5A4B107-922A-4343-96E0-D0998AB3FE03}"/>
              </a:ext>
            </a:extLst>
          </p:cNvPr>
          <p:cNvSpPr txBox="1">
            <a:spLocks/>
          </p:cNvSpPr>
          <p:nvPr/>
        </p:nvSpPr>
        <p:spPr>
          <a:xfrm>
            <a:off x="11610833" y="622731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BE9570-077B-40E6-8DEE-322A83FB2631}" type="slidenum">
              <a:rPr lang="ru-RU" sz="2800" smtClean="0">
                <a:latin typeface="Montserrat" panose="00000500000000000000" pitchFamily="2" charset="-52"/>
              </a:rPr>
              <a:pPr/>
              <a:t>8</a:t>
            </a:fld>
            <a:endParaRPr lang="ru-RU" sz="2800" dirty="0">
              <a:latin typeface="Montserrat" panose="00000500000000000000" pitchFamily="2" charset="-5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B23AB1-3929-40FB-BF81-D1484557664E}"/>
              </a:ext>
            </a:extLst>
          </p:cNvPr>
          <p:cNvSpPr txBox="1"/>
          <p:nvPr/>
        </p:nvSpPr>
        <p:spPr>
          <a:xfrm>
            <a:off x="609279" y="1230490"/>
            <a:ext cx="10812379" cy="1312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800" dirty="0">
                <a:latin typeface="Montserrat" pitchFamily="2" charset="-52"/>
              </a:rPr>
              <a:t>Авторизованный пользователь</a:t>
            </a:r>
          </a:p>
          <a:p>
            <a:pPr algn="l">
              <a:lnSpc>
                <a:spcPct val="150000"/>
              </a:lnSpc>
            </a:pPr>
            <a:endParaRPr lang="en-US" sz="2800" dirty="0">
              <a:latin typeface="Montserrat" pitchFamily="2" charset="-5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692A2F-2FE7-49A2-9605-A7B20CF4FC5F}"/>
              </a:ext>
            </a:extLst>
          </p:cNvPr>
          <p:cNvSpPr txBox="1"/>
          <p:nvPr/>
        </p:nvSpPr>
        <p:spPr>
          <a:xfrm>
            <a:off x="270317" y="2832355"/>
            <a:ext cx="7106974" cy="2327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3600" dirty="0">
                <a:latin typeface="Montserrat" pitchFamily="2" charset="-52"/>
              </a:rPr>
              <a:t>Создание и редактирование маршрута</a:t>
            </a:r>
          </a:p>
          <a:p>
            <a:pPr algn="l">
              <a:lnSpc>
                <a:spcPct val="150000"/>
              </a:lnSpc>
            </a:pPr>
            <a:endParaRPr lang="en-US" sz="2800" dirty="0">
              <a:latin typeface="Montserrat" pitchFamily="2" charset="-52"/>
            </a:endParaRPr>
          </a:p>
        </p:txBody>
      </p:sp>
      <p:pic>
        <p:nvPicPr>
          <p:cNvPr id="3" name="2025-04-29 21-45-14 (online-video-cutter.com) (online-video-cutter.com) (2)">
            <a:hlinkClick r:id="" action="ppaction://media"/>
            <a:extLst>
              <a:ext uri="{FF2B5EF4-FFF2-40B4-BE49-F238E27FC236}">
                <a16:creationId xmlns:a16="http://schemas.microsoft.com/office/drawing/2014/main" id="{5195EB40-07C0-474D-AAD1-EF5660EADA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563" t="1120" r="2385" b="1137"/>
          <a:stretch/>
        </p:blipFill>
        <p:spPr>
          <a:xfrm>
            <a:off x="7846181" y="1168173"/>
            <a:ext cx="2446710" cy="524170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11B10F8-FA45-46A5-A70C-C633E79755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501" y="1009650"/>
            <a:ext cx="2584070" cy="5582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31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320D5-2B89-4982-99E7-B33AE85C7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279" y="35487"/>
            <a:ext cx="10973442" cy="1045143"/>
          </a:xfrm>
        </p:spPr>
        <p:txBody>
          <a:bodyPr/>
          <a:lstStyle/>
          <a:p>
            <a:r>
              <a:rPr lang="ru-RU" sz="5400" dirty="0">
                <a:solidFill>
                  <a:schemeClr val="tx1"/>
                </a:solidFill>
                <a:latin typeface="Montserrat" panose="00000500000000000000" pitchFamily="2" charset="-52"/>
              </a:rPr>
              <a:t>Пользовательские сценарии</a:t>
            </a:r>
          </a:p>
        </p:txBody>
      </p:sp>
      <p:sp>
        <p:nvSpPr>
          <p:cNvPr id="6" name="Номер слайда 7">
            <a:extLst>
              <a:ext uri="{FF2B5EF4-FFF2-40B4-BE49-F238E27FC236}">
                <a16:creationId xmlns:a16="http://schemas.microsoft.com/office/drawing/2014/main" id="{C5A4B107-922A-4343-96E0-D0998AB3FE03}"/>
              </a:ext>
            </a:extLst>
          </p:cNvPr>
          <p:cNvSpPr txBox="1">
            <a:spLocks/>
          </p:cNvSpPr>
          <p:nvPr/>
        </p:nvSpPr>
        <p:spPr>
          <a:xfrm>
            <a:off x="11610833" y="6227318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8BE9570-077B-40E6-8DEE-322A83FB2631}" type="slidenum">
              <a:rPr lang="ru-RU" sz="2800" smtClean="0">
                <a:latin typeface="Montserrat" panose="00000500000000000000" pitchFamily="2" charset="-52"/>
              </a:rPr>
              <a:pPr/>
              <a:t>9</a:t>
            </a:fld>
            <a:endParaRPr lang="ru-RU" sz="2800" dirty="0">
              <a:latin typeface="Montserrat" panose="00000500000000000000" pitchFamily="2" charset="-5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B23AB1-3929-40FB-BF81-D1484557664E}"/>
              </a:ext>
            </a:extLst>
          </p:cNvPr>
          <p:cNvSpPr txBox="1"/>
          <p:nvPr/>
        </p:nvSpPr>
        <p:spPr>
          <a:xfrm>
            <a:off x="609279" y="1230490"/>
            <a:ext cx="10812379" cy="1312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ru-RU" sz="2800" dirty="0">
                <a:latin typeface="Montserrat" pitchFamily="2" charset="-52"/>
              </a:rPr>
              <a:t>Авторизованный пользователь</a:t>
            </a:r>
          </a:p>
          <a:p>
            <a:pPr algn="l">
              <a:lnSpc>
                <a:spcPct val="150000"/>
              </a:lnSpc>
            </a:pPr>
            <a:endParaRPr lang="en-US" sz="2800" dirty="0">
              <a:latin typeface="Montserrat" pitchFamily="2" charset="-5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39879A-1152-443E-92F2-D883F51BA21F}"/>
              </a:ext>
            </a:extLst>
          </p:cNvPr>
          <p:cNvSpPr txBox="1"/>
          <p:nvPr/>
        </p:nvSpPr>
        <p:spPr>
          <a:xfrm>
            <a:off x="448215" y="2805195"/>
            <a:ext cx="6481332" cy="2327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3600" dirty="0">
                <a:latin typeface="Montserrat" pitchFamily="2" charset="-52"/>
              </a:rPr>
              <a:t>Прохождение и оценивание маршрута</a:t>
            </a:r>
          </a:p>
          <a:p>
            <a:pPr algn="l">
              <a:lnSpc>
                <a:spcPct val="150000"/>
              </a:lnSpc>
            </a:pPr>
            <a:endParaRPr lang="en-US" sz="2800" dirty="0">
              <a:latin typeface="Montserrat" pitchFamily="2" charset="-52"/>
            </a:endParaRPr>
          </a:p>
        </p:txBody>
      </p:sp>
      <p:pic>
        <p:nvPicPr>
          <p:cNvPr id="3" name="2025-04-29 21-45-14 (online-video-cutter.com) (online-video-cutter.com) (3)">
            <a:hlinkClick r:id="" action="ppaction://media"/>
            <a:extLst>
              <a:ext uri="{FF2B5EF4-FFF2-40B4-BE49-F238E27FC236}">
                <a16:creationId xmlns:a16="http://schemas.microsoft.com/office/drawing/2014/main" id="{D2B92A3E-455D-4DC2-BBE6-5C8A202DC6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226" t="1293" r="2609"/>
          <a:stretch/>
        </p:blipFill>
        <p:spPr>
          <a:xfrm>
            <a:off x="7941822" y="1241608"/>
            <a:ext cx="2417275" cy="527841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C015BC-7A67-4B0C-96F7-C44903ABEC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424" y="1102497"/>
            <a:ext cx="2584070" cy="555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837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иний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1039</TotalTime>
  <Words>175</Words>
  <Application>Microsoft Office PowerPoint</Application>
  <PresentationFormat>Широкоэкранный</PresentationFormat>
  <Paragraphs>56</Paragraphs>
  <Slides>12</Slides>
  <Notes>0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Тема Office</vt:lpstr>
      <vt:lpstr>Voyago</vt:lpstr>
      <vt:lpstr>Команда разработчиков</vt:lpstr>
      <vt:lpstr>Архитектура</vt:lpstr>
      <vt:lpstr>Был реализован следующий функционал</vt:lpstr>
      <vt:lpstr>Группы пользователей</vt:lpstr>
      <vt:lpstr>Пользовательские сценарии</vt:lpstr>
      <vt:lpstr>Пользовательские сценарии</vt:lpstr>
      <vt:lpstr>Пользовательские сценарии</vt:lpstr>
      <vt:lpstr>Пользовательские сценарии</vt:lpstr>
      <vt:lpstr>Тестирование</vt:lpstr>
      <vt:lpstr>Следующие этапы развития</vt:lpstr>
      <vt:lpstr>Voyago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Дмитрий Лобцов</dc:creator>
  <cp:lastModifiedBy>Дмитрий Лобцов</cp:lastModifiedBy>
  <cp:revision>47</cp:revision>
  <dcterms:created xsi:type="dcterms:W3CDTF">2025-03-15T20:13:11Z</dcterms:created>
  <dcterms:modified xsi:type="dcterms:W3CDTF">2025-05-06T00:21:06Z</dcterms:modified>
</cp:coreProperties>
</file>

<file path=docProps/thumbnail.jpeg>
</file>